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637" r:id="rId2"/>
    <p:sldId id="677" r:id="rId3"/>
    <p:sldId id="659" r:id="rId4"/>
    <p:sldId id="665" r:id="rId5"/>
    <p:sldId id="680" r:id="rId6"/>
    <p:sldId id="681" r:id="rId7"/>
    <p:sldId id="678" r:id="rId8"/>
    <p:sldId id="660" r:id="rId9"/>
    <p:sldId id="662" r:id="rId10"/>
    <p:sldId id="661" r:id="rId11"/>
    <p:sldId id="666" r:id="rId12"/>
    <p:sldId id="672" r:id="rId13"/>
    <p:sldId id="671" r:id="rId14"/>
    <p:sldId id="673" r:id="rId15"/>
    <p:sldId id="674" r:id="rId16"/>
    <p:sldId id="679" r:id="rId17"/>
    <p:sldId id="65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B5567002-E995-894C-91D6-B9897D361982}">
          <p14:sldIdLst>
            <p14:sldId id="637"/>
          </p14:sldIdLst>
        </p14:section>
        <p14:section name="Inner" id="{B2863E8C-2235-3944-A439-2A6F24937E6E}">
          <p14:sldIdLst>
            <p14:sldId id="677"/>
            <p14:sldId id="659"/>
            <p14:sldId id="665"/>
            <p14:sldId id="680"/>
            <p14:sldId id="681"/>
            <p14:sldId id="678"/>
            <p14:sldId id="660"/>
            <p14:sldId id="662"/>
            <p14:sldId id="661"/>
            <p14:sldId id="666"/>
            <p14:sldId id="672"/>
            <p14:sldId id="671"/>
            <p14:sldId id="673"/>
            <p14:sldId id="674"/>
            <p14:sldId id="679"/>
          </p14:sldIdLst>
        </p14:section>
        <p14:section name="End Frame" id="{97BF8181-13B5-D84A-A26F-F5A3C3195F78}">
          <p14:sldIdLst>
            <p14:sldId id="65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4108">
          <p15:clr>
            <a:srgbClr val="A4A3A4"/>
          </p15:clr>
        </p15:guide>
        <p15:guide id="4" orient="horz" pos="3942">
          <p15:clr>
            <a:srgbClr val="A4A3A4"/>
          </p15:clr>
        </p15:guide>
        <p15:guide id="7" pos="286">
          <p15:clr>
            <a:srgbClr val="A4A3A4"/>
          </p15:clr>
        </p15:guide>
        <p15:guide id="8" orient="horz" pos="3077">
          <p15:clr>
            <a:srgbClr val="A4A3A4"/>
          </p15:clr>
        </p15:guide>
        <p15:guide id="10" pos="5451">
          <p15:clr>
            <a:srgbClr val="A4A3A4"/>
          </p15:clr>
        </p15:guide>
        <p15:guide id="11" orient="horz" pos="23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489"/>
    <a:srgbClr val="046A38"/>
    <a:srgbClr val="BCC7CC"/>
    <a:srgbClr val="18814D"/>
    <a:srgbClr val="00925F"/>
    <a:srgbClr val="D9D9D9"/>
    <a:srgbClr val="CCCCCC"/>
    <a:srgbClr val="E6E6E6"/>
    <a:srgbClr val="F3F3F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7" autoAdjust="0"/>
    <p:restoredTop sz="95957" autoAdjust="0"/>
  </p:normalViewPr>
  <p:slideViewPr>
    <p:cSldViewPr snapToObjects="1">
      <p:cViewPr varScale="1">
        <p:scale>
          <a:sx n="126" d="100"/>
          <a:sy n="126" d="100"/>
        </p:scale>
        <p:origin x="442" y="91"/>
      </p:cViewPr>
      <p:guideLst>
        <p:guide orient="horz" pos="4108"/>
        <p:guide orient="horz" pos="3942"/>
        <p:guide pos="286"/>
        <p:guide orient="horz" pos="3077"/>
        <p:guide pos="5451"/>
        <p:guide orient="horz" pos="2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>
      <p:cViewPr varScale="1">
        <p:scale>
          <a:sx n="128" d="100"/>
          <a:sy n="128" d="100"/>
        </p:scale>
        <p:origin x="-457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2537A-C1FE-C441-8F08-6472DE8A6393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01E0-2117-0C43-8963-D44ACC7C4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920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9629A-8024-8740-A789-6BCBA6C2916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E6A7F-2053-5042-BD59-FF4F3EF99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3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62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90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5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385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2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3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6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1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3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0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5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15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9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4025" y="1465977"/>
            <a:ext cx="7847582" cy="610202"/>
          </a:xfrm>
        </p:spPr>
        <p:txBody>
          <a:bodyPr lIns="0" tIns="0" anchor="t">
            <a:normAutofit/>
          </a:bodyPr>
          <a:lstStyle>
            <a:lvl1pPr algn="l">
              <a:defRPr sz="3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 smtClean="0"/>
              <a:t>标题，方正兰亭中粗黑，</a:t>
            </a:r>
            <a:r>
              <a:rPr lang="en-US" altLang="zh-CN" dirty="0" smtClean="0"/>
              <a:t>36pt</a:t>
            </a:r>
            <a:r>
              <a:rPr lang="zh-CN" altLang="en-US" dirty="0" smtClean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3576" y="2224857"/>
            <a:ext cx="7848600" cy="1754187"/>
          </a:xfrm>
        </p:spPr>
        <p:txBody>
          <a:bodyPr lIns="0" tIns="0">
            <a:normAutofit/>
          </a:bodyPr>
          <a:lstStyle>
            <a:lvl1pPr marL="0" indent="0">
              <a:buNone/>
              <a:defRPr sz="2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 smtClean="0"/>
              <a:t>副标题，方正兰亭中粗黑，</a:t>
            </a:r>
            <a:r>
              <a:rPr lang="en-US" altLang="zh-CN" dirty="0" smtClean="0"/>
              <a:t>24pt</a:t>
            </a:r>
            <a:r>
              <a:rPr lang="zh-CN" altLang="en-US" dirty="0" smtClean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22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31793"/>
            <a:ext cx="9144000" cy="3489044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649" y="1465977"/>
            <a:ext cx="7847582" cy="610202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3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3600" dirty="0" smtClean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3600" dirty="0" smtClean="0">
                <a:effectLst/>
                <a:latin typeface="FZLTZCHJW--GB1-0" charset="-122"/>
              </a:rPr>
              <a:t>36pt</a:t>
            </a:r>
            <a:r>
              <a:rPr lang="zh-CN" altLang="en-US" sz="3600" dirty="0" smtClean="0">
                <a:effectLst/>
                <a:latin typeface="FZLTZCHJW--GB1-0" charset="-122"/>
              </a:rPr>
              <a:t>，黑</a:t>
            </a:r>
            <a:r>
              <a:rPr lang="en-US" altLang="zh-CN" sz="3600" dirty="0" smtClean="0">
                <a:effectLst/>
                <a:latin typeface="FZLTZCHJW--GB1-0" charset="-122"/>
              </a:rPr>
              <a:t>/</a:t>
            </a:r>
            <a:r>
              <a:rPr lang="zh-CN" altLang="en-US" sz="3600" dirty="0" smtClean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224857"/>
            <a:ext cx="7848600" cy="1754187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2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 smtClean="0"/>
              <a:t>副标题，方正兰亭中粗黑，</a:t>
            </a:r>
            <a:r>
              <a:rPr lang="en-US" altLang="zh-CN" dirty="0" smtClean="0"/>
              <a:t>24pt</a:t>
            </a:r>
            <a:r>
              <a:rPr lang="zh-CN" altLang="en-US" dirty="0" smtClean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2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116295"/>
            <a:ext cx="9144000" cy="34921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649" y="1465977"/>
            <a:ext cx="7847582" cy="610202"/>
          </a:xfrm>
        </p:spPr>
        <p:txBody>
          <a:bodyPr lIns="0" tIns="0" anchor="t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 smtClean="0"/>
              <a:t>标题 </a:t>
            </a:r>
            <a:r>
              <a:rPr lang="en-US" altLang="zh-CN" dirty="0" smtClean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224857"/>
            <a:ext cx="7848600" cy="1754187"/>
          </a:xfrm>
        </p:spPr>
        <p:txBody>
          <a:bodyPr lIns="0" t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 smtClean="0"/>
              <a:t>副标题，方正兰亭中粗黑，</a:t>
            </a:r>
            <a:r>
              <a:rPr lang="en-US" altLang="zh-CN" dirty="0" smtClean="0"/>
              <a:t>24pt</a:t>
            </a:r>
            <a:r>
              <a:rPr lang="zh-CN" altLang="en-US" dirty="0" smtClean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5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61098"/>
            <a:ext cx="8229600" cy="393027"/>
          </a:xfrm>
        </p:spPr>
        <p:txBody>
          <a:bodyPr lIns="0">
            <a:noAutofit/>
          </a:bodyPr>
          <a:lstStyle>
            <a:lvl1pPr marL="0" indent="0">
              <a:buNone/>
              <a:defRPr sz="1400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lvl="0"/>
            <a:r>
              <a:rPr lang="zh-CN" altLang="en-US" dirty="0" smtClean="0"/>
              <a:t>内页副标题，</a:t>
            </a:r>
            <a:r>
              <a:rPr lang="en-US" altLang="zh-CN" dirty="0" smtClean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57200" y="1331529"/>
            <a:ext cx="8229600" cy="3294062"/>
          </a:xfrm>
        </p:spPr>
        <p:txBody>
          <a:bodyPr lIns="0" bIns="0" numCol="1">
            <a:no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400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 marL="623888" marR="0" indent="-1666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400" normalizeH="0" baseline="0">
                <a:solidFill>
                  <a:srgbClr val="046A38"/>
                </a:solidFill>
                <a:latin typeface="FZLanTingHeiS-M-GB" charset="-122"/>
                <a:ea typeface="FZLanTingHeiS-M-GB" charset="-122"/>
                <a:cs typeface="FZLanTingHeiS-M-GB" charset="-122"/>
              </a:defRPr>
            </a:lvl2pPr>
            <a:lvl3pPr marL="1077913" marR="0" indent="-1635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400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3pPr>
            <a:lvl4pPr marL="1524000" marR="0" indent="-1524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400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4pPr>
            <a:lvl5pPr marL="1970088" marR="0" indent="-141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1400" normalizeH="0" baseline="0">
                <a:solidFill>
                  <a:srgbClr val="046A38"/>
                </a:solidFill>
                <a:latin typeface="FZLanTingHeiS-EL-GB" charset="-122"/>
                <a:ea typeface="FZLanTingHeiS-EL-GB" charset="-122"/>
                <a:cs typeface="FZLanTingHeiS-EL-GB" charset="-122"/>
              </a:defRPr>
            </a:lvl5pPr>
          </a:lstStyle>
          <a:p>
            <a:pPr lvl="0"/>
            <a:r>
              <a:rPr lang="zh-CN" altLang="en-US" dirty="0" smtClean="0"/>
              <a:t>内文，</a:t>
            </a:r>
            <a:r>
              <a:rPr lang="en-US" altLang="zh-CN" dirty="0" smtClean="0"/>
              <a:t>14pt. </a:t>
            </a:r>
            <a:endParaRPr lang="en-US" dirty="0" smtClean="0"/>
          </a:p>
          <a:p>
            <a:pPr marL="623888" marR="0" lvl="1" indent="-1666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marL="1077913" marR="0" lvl="2" indent="-1635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marL="1524000" marR="0" lvl="3" indent="-1524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marL="1970088" marR="0" lvl="4" indent="-141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423504"/>
            <a:ext cx="8229600" cy="452988"/>
          </a:xfrm>
        </p:spPr>
        <p:txBody>
          <a:bodyPr lIns="0" tIns="0" bIns="0">
            <a:noAutofit/>
          </a:bodyPr>
          <a:lstStyle>
            <a:lvl1pPr algn="l">
              <a:defRPr sz="2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 smtClean="0"/>
              <a:t>内页标题，</a:t>
            </a:r>
            <a:r>
              <a:rPr lang="en-US" altLang="zh-CN" dirty="0" smtClean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1308485"/>
            <a:ext cx="9143999" cy="3296854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61098"/>
            <a:ext cx="8229600" cy="393027"/>
          </a:xfrm>
        </p:spPr>
        <p:txBody>
          <a:bodyPr l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内页副标题，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423504"/>
            <a:ext cx="8229600" cy="452988"/>
          </a:xfrm>
        </p:spPr>
        <p:txBody>
          <a:bodyPr lIns="0" tIns="0" bIns="0">
            <a:noAutofit/>
          </a:bodyPr>
          <a:lstStyle>
            <a:lvl1pPr algn="l">
              <a:defRPr sz="2400" b="1" i="0"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 smtClean="0"/>
              <a:t>内页标题，</a:t>
            </a:r>
            <a:r>
              <a:rPr lang="en-US" altLang="zh-CN" dirty="0" smtClean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charset="0"/>
                <a:ea typeface="Myriad Pro" charset="0"/>
                <a:cs typeface="Myriad Pro" charset="0"/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81783" y="1798621"/>
            <a:ext cx="3179330" cy="857250"/>
          </a:xfrm>
        </p:spPr>
        <p:txBody>
          <a:bodyPr tIns="0" rIns="0" bIns="0" anchor="t" anchorCtr="0">
            <a:noAutofit/>
          </a:bodyPr>
          <a:lstStyle>
            <a:lvl1pPr algn="l">
              <a:defRPr sz="3200" b="1" i="0" baseline="0">
                <a:solidFill>
                  <a:srgbClr val="046A38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dirty="0" smtClean="0"/>
              <a:t>分页标题</a:t>
            </a:r>
            <a:r>
              <a:rPr lang="en-US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5581243" y="2336218"/>
            <a:ext cx="3079869" cy="1592857"/>
          </a:xfrm>
        </p:spPr>
        <p:txBody>
          <a:bodyPr lIns="0">
            <a:noAutofit/>
          </a:bodyPr>
          <a:lstStyle>
            <a:lvl1pPr marL="177800" marR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 sz="2000" b="0" i="0" baseline="0">
                <a:latin typeface="FZLanTingHeiS-M-GB" charset="-122"/>
                <a:ea typeface="FZLanTingHeiS-M-GB" charset="-122"/>
                <a:cs typeface="FZLanTingHeiS-M-GB" charset="-122"/>
              </a:defRPr>
            </a:lvl1pPr>
            <a:lvl2pPr>
              <a:defRPr sz="2000" b="0" i="0"/>
            </a:lvl2pPr>
            <a:lvl3pPr>
              <a:defRPr sz="2000" b="0" i="0"/>
            </a:lvl3pPr>
            <a:lvl4pPr>
              <a:defRPr sz="2000" b="0" i="0"/>
            </a:lvl4pPr>
            <a:lvl5pPr>
              <a:defRPr sz="2000" b="0" i="0"/>
            </a:lvl5pPr>
          </a:lstStyle>
          <a:p>
            <a:pPr lvl="0"/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</a:p>
          <a:p>
            <a:pPr marL="177800" marR="0" lvl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dirty="0" smtClean="0"/>
          </a:p>
          <a:p>
            <a:pPr marL="177800" marR="0" lvl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dirty="0" smtClean="0"/>
          </a:p>
          <a:p>
            <a:pPr marL="177800" marR="0" lvl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dirty="0" smtClean="0"/>
          </a:p>
          <a:p>
            <a:pPr lvl="0"/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01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447144" y="4307883"/>
            <a:ext cx="4249712" cy="600164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800" b="1" spc="100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OPPO</a:t>
            </a:r>
            <a:r>
              <a:rPr lang="zh-TW" altLang="en-US" sz="800" spc="100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/>
              </a:rPr>
              <a:t>广东移动通信有限公司</a:t>
            </a:r>
            <a:endParaRPr lang="en-US" sz="800" spc="100" dirty="0" smtClean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800" spc="100" dirty="0" smtClean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  <a:p>
            <a:pPr algn="ctr">
              <a:lnSpc>
                <a:spcPct val="150000"/>
              </a:lnSpc>
            </a:pPr>
            <a:endParaRPr lang="en-US" sz="800" spc="100" dirty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8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9380A3BF-C42B-5B4A-8FD1-FDF44958D9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7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56" r:id="rId5"/>
    <p:sldLayoutId id="2147483651" r:id="rId6"/>
    <p:sldLayoutId id="2147483663" r:id="rId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hyperlink" Target="https://github.com/liruilong940607/OCHumanApi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://sysu-hcp.net/lip/overview.php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://vision.is.tohoku.ac.jp/~kyamagu/research/clothing_parsing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lv-mhp.github.io/dataset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lv-mhp.github.io/dataset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人像实例分割数据集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OPPOSans B" panose="00020600040101010101" pitchFamily="18" charset="-122"/>
              <a:ea typeface="OPPOSans B" panose="00020600040101010101" pitchFamily="18" charset="-122"/>
              <a:cs typeface="FZLanTingHeiS-DB1-GB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3576" y="2999212"/>
            <a:ext cx="7848600" cy="1754187"/>
          </a:xfrm>
        </p:spPr>
        <p:txBody>
          <a:bodyPr>
            <a:normAutofit/>
          </a:bodyPr>
          <a:lstStyle/>
          <a:p>
            <a:r>
              <a:rPr lang="zh-CN" altLang="en-US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刘钰安</a:t>
            </a:r>
            <a:r>
              <a:rPr lang="en-US" altLang="zh-CN" sz="1800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CN" altLang="en-US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刘鹏</a:t>
            </a:r>
            <a:endParaRPr lang="en-US" altLang="zh-CN" sz="1800" b="0" dirty="0" smtClean="0"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r>
              <a:rPr lang="zh-CN" altLang="en-US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智能感知与交互研究部</a:t>
            </a:r>
            <a:endParaRPr lang="en-US" sz="1800" b="0" dirty="0"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9007" y="167392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96001"/>
              </p:ext>
            </p:extLst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6704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单人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、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、</a:t>
                      </a:r>
                      <a:endParaRPr lang="en-US" altLang="zh-CN" sz="1200" b="1" kern="1200" dirty="0" smtClean="0">
                        <a:solidFill>
                          <a:schemeClr val="lt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+mn-cs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4 ICOME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413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5387</a:t>
            </a: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1317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（无标注）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885950"/>
            <a:ext cx="3669979" cy="31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8151"/>
            <a:ext cx="5403048" cy="1707028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05108"/>
              </p:ext>
            </p:extLst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5081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多人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、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THU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5 </a:t>
            </a:r>
            <a:r>
              <a:rPr lang="en-US" altLang="zh-CN" sz="2400" dirty="0" err="1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OCHuman</a:t>
            </a:r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遮挡人体实例分割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4131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://github.com/liruilong940607/OCHumanApi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en-US" altLang="zh-CN" sz="1400" dirty="0"/>
              <a:t>Dataset proposed in "Pose2Seg: Detection Free Human Instance </a:t>
            </a:r>
            <a:r>
              <a:rPr lang="en-US" altLang="zh-CN" sz="1400" dirty="0" smtClean="0"/>
              <a:t>Segmentation“</a:t>
            </a:r>
          </a:p>
          <a:p>
            <a:r>
              <a:rPr lang="zh-CN" altLang="en-US" sz="1400" dirty="0" smtClean="0"/>
              <a:t>在</a:t>
            </a:r>
            <a:r>
              <a:rPr lang="en-US" altLang="zh-CN" sz="1400" dirty="0"/>
              <a:t>5081 </a:t>
            </a:r>
            <a:r>
              <a:rPr lang="zh-CN" altLang="en-US" sz="1400" dirty="0" smtClean="0"/>
              <a:t>个图像中有</a:t>
            </a:r>
            <a:r>
              <a:rPr lang="en-US" altLang="zh-CN" sz="1400" dirty="0" smtClean="0"/>
              <a:t>13360</a:t>
            </a:r>
            <a:r>
              <a:rPr lang="zh-CN" altLang="en-US" sz="1400" dirty="0" smtClean="0"/>
              <a:t>个实例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1026" name="Picture 2" descr="https://github.com/liruilong940607/OCHumanApi/raw/master/figures/datase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04058"/>
            <a:ext cx="5040743" cy="240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4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9007" y="167392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0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7328"/>
              </p:ext>
            </p:extLst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38280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多人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(</a:t>
                      </a: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平均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3.4)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1.9GB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b="1" kern="1200" smtClean="0">
                        <a:solidFill>
                          <a:schemeClr val="lt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+mn-cs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6 CIHP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(Crowd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Instance-level Human Parsing Dataset)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3293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获取途径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:GOOGLE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网盘或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Baidu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网盘，免费公开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链接：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hlinkClick r:id="rId5"/>
              </a:rPr>
              <a:t>http://sysu-hcp.net/lip/overview.php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28280</a:t>
            </a: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验证集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5000</a:t>
            </a:r>
          </a:p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5000</a:t>
            </a:r>
          </a:p>
          <a:p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15" name="图片 14" descr="https://img-blog.csdnimg.cn/20181102213456303.png?x-oss-process=image/watermark,type_ZmFuZ3poZW5naGVpdGk,shadow_10,text_aHR0cHM6Ly9ibG9nLmNzZG4ubmV0L3d4ZjE5OTQwNjE4,size_16,color_FFFFFF,t_7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4" y="2057277"/>
            <a:ext cx="35242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9007" y="167392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92074"/>
              </p:ext>
            </p:extLst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17706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单人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800MB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、</a:t>
                      </a:r>
                      <a:endParaRPr lang="en-US" altLang="zh-CN" sz="1200" b="1" kern="1200" dirty="0" smtClean="0">
                        <a:solidFill>
                          <a:schemeClr val="lt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+mn-cs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7 ATR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(for fa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shio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n human parsing) 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2836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人体解析数据集，分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18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类，每张图片仅有一人，绝大多数为女性，站立姿势，衣服花哨饰品多，共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17706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张图片。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*极少数图片中出现两人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*部分图片尺寸夸张（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240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*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940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）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74" y="2003575"/>
            <a:ext cx="4373704" cy="26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9007" y="167392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00585"/>
              </p:ext>
            </p:extLst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3533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多人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(</a:t>
                      </a: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平均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2.2)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、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、</a:t>
                      </a:r>
                      <a:endParaRPr lang="en-US" altLang="zh-CN" sz="1200" b="1" kern="1200" dirty="0" smtClean="0">
                        <a:solidFill>
                          <a:schemeClr val="lt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+mn-cs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8 PASCAL-Person-Part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5731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PASCAL-Person-Part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种类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7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类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训练集：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1716 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测试集：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1817</a:t>
            </a: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只有标注，需要从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voc2012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中挑选出原图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1026" name="Picture 2" descr="https://img-blog.csdnimg.cn/201811022134562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82" y="3081791"/>
            <a:ext cx="4876800" cy="149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9007" y="167392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85853"/>
              </p:ext>
            </p:extLst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685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单人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、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、</a:t>
                      </a:r>
                      <a:endParaRPr lang="en-US" altLang="zh-CN" sz="1200" b="1" kern="1200" dirty="0" smtClean="0">
                        <a:solidFill>
                          <a:schemeClr val="lt1"/>
                        </a:solidFill>
                        <a:latin typeface="OPPOSans R" panose="00020600040101010101" pitchFamily="18" charset="-122"/>
                        <a:ea typeface="OPPOSans R" panose="00020600040101010101" pitchFamily="18" charset="-122"/>
                        <a:cs typeface="+mn-cs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9 </a:t>
            </a:r>
            <a:r>
              <a:rPr lang="en-US" altLang="zh-CN" sz="2400" dirty="0" err="1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Fashionista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(clothing parsing)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2117459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训练集：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456 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测试集：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299</a:t>
            </a:r>
          </a:p>
          <a:p>
            <a:r>
              <a:rPr lang="en-US" altLang="zh-CN" sz="1400" dirty="0">
                <a:hlinkClick r:id="rId5"/>
              </a:rPr>
              <a:t>http://vision.is.tohoku.ac.jp/~kyamagu/research/clothing_parsing</a:t>
            </a:r>
            <a:r>
              <a:rPr lang="en-US" altLang="zh-CN" sz="1400" dirty="0" smtClean="0">
                <a:hlinkClick r:id="rId5"/>
              </a:rPr>
              <a:t>/</a:t>
            </a:r>
            <a:endParaRPr lang="en-US" altLang="zh-CN" sz="1400" dirty="0">
              <a:hlinkClick r:id="rId5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部分下载失败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108317"/>
            <a:ext cx="5245229" cy="19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7" y="1080559"/>
            <a:ext cx="8153400" cy="3885848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928853" y="590550"/>
            <a:ext cx="5896800" cy="452988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sz="1800" dirty="0" smtClean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未来工作</a:t>
            </a:r>
            <a:r>
              <a:rPr lang="zh-CN" altLang="en-US" sz="1800" dirty="0" smtClean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 </a:t>
            </a:r>
            <a:endParaRPr lang="en-US" altLang="zh-CN" sz="1800" dirty="0" smtClean="0">
              <a:solidFill>
                <a:srgbClr val="000000"/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Future Works</a:t>
            </a:r>
            <a:endParaRPr lang="en-US" sz="1800" dirty="0"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52228" y="1494711"/>
            <a:ext cx="8669247" cy="3276600"/>
            <a:chOff x="3032618" y="1543473"/>
            <a:chExt cx="8669247" cy="3276600"/>
          </a:xfrm>
        </p:grpSpPr>
        <p:sp>
          <p:nvSpPr>
            <p:cNvPr id="3" name="Rectangle 3"/>
            <p:cNvSpPr txBox="1">
              <a:spLocks noChangeArrowheads="1"/>
            </p:cNvSpPr>
            <p:nvPr/>
          </p:nvSpPr>
          <p:spPr bwMode="auto">
            <a:xfrm>
              <a:off x="3167465" y="1543473"/>
              <a:ext cx="85344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400" b="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 smtClean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评估各个数据集的可用性、是否需要清洗</a:t>
              </a:r>
              <a:endParaRPr lang="en-US" altLang="zh-CN" sz="1400" b="1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0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4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4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7275" y="1816250"/>
              <a:ext cx="111823" cy="11182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7275" y="2229497"/>
              <a:ext cx="111823" cy="11182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618" y="2671784"/>
              <a:ext cx="111823" cy="11182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7275" y="3105883"/>
              <a:ext cx="111823" cy="11182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618" y="3527318"/>
              <a:ext cx="111823" cy="111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618" y="3948703"/>
              <a:ext cx="111823" cy="111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0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465976"/>
            <a:ext cx="7847582" cy="3010773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Thank you</a:t>
            </a:r>
            <a:r>
              <a:rPr lang="en-US" altLang="zh-CN" sz="2800" dirty="0">
                <a:latin typeface="OPPOSans B" panose="00020600040101010101" pitchFamily="18" charset="-122"/>
                <a:ea typeface="OPPOSans B" panose="00020600040101010101" pitchFamily="18" charset="-122"/>
              </a:rPr>
              <a:t/>
            </a:r>
            <a:br>
              <a:rPr lang="en-US" altLang="zh-CN" sz="2800" dirty="0">
                <a:latin typeface="OPPOSans B" panose="00020600040101010101" pitchFamily="18" charset="-122"/>
                <a:ea typeface="OPPOSans B" panose="00020600040101010101" pitchFamily="18" charset="-122"/>
              </a:rPr>
            </a:br>
            <a:endParaRPr lang="en-US" sz="2800" dirty="0">
              <a:solidFill>
                <a:schemeClr val="bg1">
                  <a:lumMod val="50000"/>
                </a:schemeClr>
              </a:solidFill>
              <a:latin typeface="OPPOSans B" panose="00020600040101010101" pitchFamily="18" charset="-122"/>
              <a:ea typeface="OPPOSans B" panose="00020600040101010101" pitchFamily="18" charset="-122"/>
              <a:cs typeface="FZLanTingHeiS-DB1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8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7" y="1080559"/>
            <a:ext cx="8153400" cy="3885848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928853" y="590550"/>
            <a:ext cx="5896800" cy="452988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sz="1800" dirty="0" smtClean="0">
                <a:solidFill>
                  <a:srgbClr val="000000"/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目录 </a:t>
            </a:r>
            <a:endParaRPr lang="en-US" altLang="zh-CN" sz="1800" dirty="0" smtClean="0">
              <a:solidFill>
                <a:srgbClr val="000000"/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Contents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endParaRPr lang="en-US" sz="1800" dirty="0"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852228" y="1494711"/>
            <a:ext cx="8669247" cy="3276600"/>
            <a:chOff x="3032618" y="1543473"/>
            <a:chExt cx="8669247" cy="3276600"/>
          </a:xfrm>
        </p:grpSpPr>
        <p:sp>
          <p:nvSpPr>
            <p:cNvPr id="3" name="Rectangle 3"/>
            <p:cNvSpPr txBox="1">
              <a:spLocks noChangeArrowheads="1"/>
            </p:cNvSpPr>
            <p:nvPr/>
          </p:nvSpPr>
          <p:spPr bwMode="auto">
            <a:xfrm>
              <a:off x="3167465" y="1543473"/>
              <a:ext cx="85344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400" b="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 smtClean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任务概况</a:t>
              </a:r>
              <a:endParaRPr lang="en-US" altLang="zh-CN" sz="1400" b="1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 smtClean="0">
                  <a:latin typeface="OPPOSans R" panose="00020600040101010101" pitchFamily="18" charset="-122"/>
                  <a:ea typeface="OPPOSans R" panose="00020600040101010101" pitchFamily="18" charset="-122"/>
                </a:rPr>
                <a:t>人像实例分割公开</a:t>
              </a:r>
              <a:r>
                <a:rPr lang="zh-CN" altLang="en-US" sz="14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数据集汇总概况</a:t>
              </a: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公开数据集浏览</a:t>
              </a: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altLang="zh-CN" sz="1400" b="1" kern="0" dirty="0" smtClean="0">
                  <a:latin typeface="OPPOSans R" panose="00020600040101010101" pitchFamily="18" charset="-122"/>
                  <a:ea typeface="OPPOSans R" panose="00020600040101010101" pitchFamily="18" charset="-122"/>
                </a:rPr>
                <a:t>PISv0</a:t>
              </a:r>
              <a:r>
                <a:rPr lang="zh-CN" altLang="en-US" sz="14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数据集及其测试集</a:t>
              </a:r>
              <a:r>
                <a:rPr lang="zh-CN" altLang="en-US" sz="1400" b="1" kern="0" dirty="0" smtClean="0">
                  <a:latin typeface="OPPOSans R" panose="00020600040101010101" pitchFamily="18" charset="-122"/>
                  <a:ea typeface="OPPOSans R" panose="00020600040101010101" pitchFamily="18" charset="-122"/>
                </a:rPr>
                <a:t>构建</a:t>
              </a: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 smtClean="0">
                  <a:latin typeface="OPPOSans R" panose="00020600040101010101" pitchFamily="18" charset="-122"/>
                  <a:ea typeface="OPPOSans R" panose="00020600040101010101" pitchFamily="18" charset="-122"/>
                </a:rPr>
                <a:t>第一个测试的测试集选取</a:t>
              </a:r>
              <a:endParaRPr lang="en-US" altLang="zh-CN" sz="1400" b="1" kern="0" dirty="0" smtClean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任务在数据集方面可能存在的风险</a:t>
              </a:r>
              <a:endParaRPr lang="en-US" altLang="zh-CN" sz="1400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400" b="1" kern="0" dirty="0" smtClean="0">
                  <a:latin typeface="OPPOSans R" panose="00020600040101010101" pitchFamily="18" charset="-122"/>
                  <a:ea typeface="OPPOSans R" panose="00020600040101010101" pitchFamily="18" charset="-122"/>
                </a:rPr>
                <a:t>未来工作</a:t>
              </a:r>
              <a:endParaRPr lang="en-US" altLang="zh-CN" sz="1400" b="1" kern="0" dirty="0" smtClean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0" kern="0" dirty="0" smtClean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4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4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0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7275" y="1816250"/>
              <a:ext cx="111823" cy="11182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7275" y="2229497"/>
              <a:ext cx="111823" cy="11182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618" y="2671784"/>
              <a:ext cx="111823" cy="11182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7275" y="3105883"/>
              <a:ext cx="111823" cy="11182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618" y="3527318"/>
              <a:ext cx="111823" cy="111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2618" y="3948703"/>
              <a:ext cx="111823" cy="111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94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3400" y="1047750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任务概况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7796" y="1609761"/>
            <a:ext cx="708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为了实现全身的人像分割，需要收集相关数据集，考虑到在多人情况下，区分实例比不区分实例更有价值，以及竞品是区分了实例，因而选择收集人像的实例分割数据集。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人像实例分割数据集的标注包含两个部分：标注框</a:t>
            </a:r>
            <a:r>
              <a:rPr lang="en-US" altLang="zh-CN" sz="1400" dirty="0" err="1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bbox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和分割掩模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mask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数据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集的收集以公开数据集为主。应当包含以下几个阶段的工作：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公开数据集调研和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收集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	[100%]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2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数据集清洗、标注信息标准化处理（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COCO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格式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）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		[30%]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3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整理成初版人像实例分割数据集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PISv0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、做统计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工作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		[0%]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4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 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确定第一测试的公开数据集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和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构建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第二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测试的测试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集（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PISv0 test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）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		[0%]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0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已收集的公开数据集</a:t>
            </a:r>
            <a:r>
              <a:rPr lang="en-US" altLang="zh-CN" sz="2800" dirty="0">
                <a:latin typeface="OPPOSans B" panose="00020600040101010101" pitchFamily="18" charset="-122"/>
                <a:ea typeface="OPPOSans B" panose="00020600040101010101" pitchFamily="18" charset="-122"/>
              </a:rPr>
              <a:t/>
            </a:r>
            <a:br>
              <a:rPr lang="en-US" altLang="zh-CN" sz="2800" dirty="0">
                <a:latin typeface="OPPOSans B" panose="00020600040101010101" pitchFamily="18" charset="-122"/>
                <a:ea typeface="OPPOSans B" panose="00020600040101010101" pitchFamily="18" charset="-122"/>
              </a:rPr>
            </a:br>
            <a:endParaRPr lang="en-US" sz="2800" dirty="0">
              <a:solidFill>
                <a:schemeClr val="bg1">
                  <a:lumMod val="50000"/>
                </a:schemeClr>
              </a:solidFill>
              <a:latin typeface="OPPOSans B" panose="00020600040101010101" pitchFamily="18" charset="-122"/>
              <a:ea typeface="OPPOSans B" panose="00020600040101010101" pitchFamily="18" charset="-122"/>
              <a:cs typeface="FZLanTingHeiS-DB1-GB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3576" y="2495550"/>
            <a:ext cx="3127824" cy="225784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已下载：</a:t>
            </a:r>
            <a:endParaRPr lang="en-US" sz="1800" b="0" dirty="0" smtClean="0"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r>
              <a:rPr lang="en-US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1 </a:t>
            </a:r>
            <a:r>
              <a:rPr lang="en-US" altLang="zh-CN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MHPV1</a:t>
            </a:r>
          </a:p>
          <a:p>
            <a:r>
              <a:rPr lang="en-US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2 MHPV2</a:t>
            </a:r>
          </a:p>
          <a:p>
            <a:r>
              <a:rPr lang="en-US" altLang="zh-CN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3 ICOME</a:t>
            </a:r>
          </a:p>
          <a:p>
            <a:r>
              <a:rPr lang="en-US" altLang="zh-CN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4 </a:t>
            </a:r>
            <a:r>
              <a:rPr lang="en-US" altLang="zh-CN" sz="1800" b="0" dirty="0" err="1" smtClean="0">
                <a:latin typeface="OPPOSans B" panose="00020600040101010101" pitchFamily="18" charset="-122"/>
                <a:ea typeface="OPPOSans B" panose="00020600040101010101" pitchFamily="18" charset="-122"/>
              </a:rPr>
              <a:t>OCHuman</a:t>
            </a:r>
            <a:endParaRPr lang="en-US" altLang="zh-CN" sz="1800" b="0" dirty="0" smtClean="0">
              <a:latin typeface="OPPOSans B" panose="00020600040101010101" pitchFamily="18" charset="-122"/>
              <a:ea typeface="OPPOSans B" panose="00020600040101010101" pitchFamily="18" charset="-122"/>
            </a:endParaRPr>
          </a:p>
          <a:p>
            <a:r>
              <a:rPr lang="en-US" altLang="zh-CN" sz="1800" b="0" dirty="0">
                <a:latin typeface="OPPOSans B" panose="00020600040101010101" pitchFamily="18" charset="-122"/>
                <a:ea typeface="OPPOSans B" panose="00020600040101010101" pitchFamily="18" charset="-122"/>
              </a:rPr>
              <a:t>5 </a:t>
            </a:r>
            <a:r>
              <a:rPr lang="en-US" altLang="zh-CN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CIHP</a:t>
            </a:r>
          </a:p>
          <a:p>
            <a:r>
              <a:rPr lang="en-US" altLang="zh-CN" sz="1800" b="0" dirty="0">
                <a:latin typeface="OPPOSans B" panose="00020600040101010101" pitchFamily="18" charset="-122"/>
                <a:ea typeface="OPPOSans B" panose="00020600040101010101" pitchFamily="18" charset="-122"/>
              </a:rPr>
              <a:t>6 </a:t>
            </a:r>
            <a:r>
              <a:rPr lang="en-US" altLang="zh-CN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ATR</a:t>
            </a:r>
          </a:p>
          <a:p>
            <a:r>
              <a:rPr lang="en-US" altLang="zh-CN" sz="1800" b="0" dirty="0">
                <a:latin typeface="OPPOSans B" panose="00020600040101010101" pitchFamily="18" charset="-122"/>
                <a:ea typeface="OPPOSans B" panose="00020600040101010101" pitchFamily="18" charset="-122"/>
              </a:rPr>
              <a:t>7 </a:t>
            </a:r>
            <a:r>
              <a:rPr lang="en-US" altLang="zh-CN" sz="1800" b="0" dirty="0" smtClean="0">
                <a:latin typeface="OPPOSans B" panose="00020600040101010101" pitchFamily="18" charset="-122"/>
                <a:ea typeface="OPPOSans B" panose="00020600040101010101" pitchFamily="18" charset="-122"/>
              </a:rPr>
              <a:t>PASCAL-Person-Part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43400" y="2419350"/>
            <a:ext cx="28194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 smtClean="0">
                <a:solidFill>
                  <a:srgbClr val="046A38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方正兰亭中粗黑_GBK" panose="02000000000000000000" pitchFamily="2" charset="-122"/>
              </a:rPr>
              <a:t>尚未成功下载：</a:t>
            </a:r>
            <a:endParaRPr lang="en-US" altLang="zh-CN" sz="1700" dirty="0">
              <a:solidFill>
                <a:srgbClr val="046A38"/>
              </a:solidFill>
              <a:latin typeface="OPPOSans B" panose="00020600040101010101" pitchFamily="18" charset="-122"/>
              <a:ea typeface="OPPOSans B" panose="00020600040101010101" pitchFamily="18" charset="-122"/>
              <a:cs typeface="方正兰亭中粗黑_GBK" panose="02000000000000000000" pitchFamily="2" charset="-122"/>
            </a:endParaRPr>
          </a:p>
          <a:p>
            <a:r>
              <a:rPr lang="en-US" altLang="zh-CN" sz="1700" dirty="0" err="1" smtClean="0">
                <a:solidFill>
                  <a:srgbClr val="046A38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方正兰亭中粗黑_GBK" panose="02000000000000000000" pitchFamily="2" charset="-122"/>
              </a:rPr>
              <a:t>Fashionista</a:t>
            </a:r>
            <a:endParaRPr lang="en-US" altLang="zh-CN" sz="1700" dirty="0" smtClean="0">
              <a:solidFill>
                <a:srgbClr val="046A38"/>
              </a:solidFill>
              <a:latin typeface="OPPOSans B" panose="00020600040101010101" pitchFamily="18" charset="-122"/>
              <a:ea typeface="OPPOSans B" panose="00020600040101010101" pitchFamily="18" charset="-122"/>
              <a:cs typeface="方正兰亭中粗黑_GBK" panose="02000000000000000000" pitchFamily="2" charset="-122"/>
            </a:endParaRPr>
          </a:p>
          <a:p>
            <a:endParaRPr lang="en-US" altLang="zh-CN" sz="1700" dirty="0">
              <a:solidFill>
                <a:srgbClr val="046A38"/>
              </a:solidFill>
              <a:latin typeface="OPPOSans B" panose="00020600040101010101" pitchFamily="18" charset="-122"/>
              <a:ea typeface="OPPOSans B" panose="00020600040101010101" pitchFamily="18" charset="-122"/>
              <a:cs typeface="方正兰亭中粗黑_GBK" panose="02000000000000000000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1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910982" y="285750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公开数据集统计概览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277884"/>
            <a:ext cx="474785" cy="30480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962836"/>
              </p:ext>
            </p:extLst>
          </p:nvPr>
        </p:nvGraphicFramePr>
        <p:xfrm>
          <a:off x="85788" y="742950"/>
          <a:ext cx="8991601" cy="400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066"/>
                <a:gridCol w="499534"/>
                <a:gridCol w="499534"/>
                <a:gridCol w="499534"/>
                <a:gridCol w="499534"/>
                <a:gridCol w="499534"/>
                <a:gridCol w="499534"/>
                <a:gridCol w="499534"/>
                <a:gridCol w="499534"/>
                <a:gridCol w="779083"/>
                <a:gridCol w="2557244"/>
                <a:gridCol w="329967"/>
                <a:gridCol w="329969"/>
              </a:tblGrid>
              <a:tr h="49936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序号名称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总数量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训练集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验证集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测试集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800" dirty="0" smtClean="0"/>
                        <a:t>单人多人、半身全身</a:t>
                      </a:r>
                      <a:endParaRPr lang="zh-CN" altLang="en-US" sz="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800" dirty="0" smtClean="0"/>
                        <a:t>备注</a:t>
                      </a:r>
                      <a:endParaRPr lang="zh-CN" altLang="en-US" sz="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800" dirty="0" smtClean="0"/>
                        <a:t>是否需要处理</a:t>
                      </a:r>
                      <a:endParaRPr lang="zh-CN" altLang="en-US" sz="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800" dirty="0" smtClean="0"/>
                        <a:t>是否需要清洗</a:t>
                      </a:r>
                      <a:endParaRPr lang="zh-CN" altLang="en-US" sz="800" dirty="0"/>
                    </a:p>
                  </a:txBody>
                  <a:tcPr/>
                </a:tc>
              </a:tr>
              <a:tr h="3994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图片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实例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图片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实例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图片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实例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图片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 smtClean="0"/>
                        <a:t>实例</a:t>
                      </a:r>
                      <a:endParaRPr lang="zh-CN" altLang="en-US" sz="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8478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 COCO-Person 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66808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273469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64115 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262465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2693 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11004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单人、多人、半身、全身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从</a:t>
                      </a:r>
                      <a:r>
                        <a:rPr lang="en-US" altLang="zh-CN" sz="800" dirty="0" smtClean="0"/>
                        <a:t>COCO2017</a:t>
                      </a:r>
                      <a:r>
                        <a:rPr lang="zh-CN" altLang="en-US" sz="800" dirty="0" smtClean="0"/>
                        <a:t>中，选取含有人像实例分割的图片及其人像实例标注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否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366059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2 MHPv1.0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4980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3000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1000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980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 smtClean="0"/>
                        <a:t>单人、多人、半身、</a:t>
                      </a:r>
                      <a:r>
                        <a:rPr lang="zh-CN" altLang="en-US" sz="800" dirty="0" smtClean="0"/>
                        <a:t>全身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Multi-Human Parsing</a:t>
                      </a:r>
                      <a:r>
                        <a:rPr lang="en-US" altLang="zh-CN" sz="800" baseline="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 </a:t>
                      </a:r>
                      <a:r>
                        <a:rPr lang="zh-CN" altLang="en-US" sz="800" baseline="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多人人体解析数据集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39839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3 MHPv2.0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25403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Multi-Human Parsing v2.0</a:t>
                      </a:r>
                      <a:r>
                        <a:rPr lang="zh-CN" altLang="en-US" sz="800" baseline="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多人人体解析数据集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79501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4 ICOME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5387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5387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5387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5387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单人、全身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单人全身分割数据集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341612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5 </a:t>
                      </a:r>
                      <a:r>
                        <a:rPr lang="en-US" altLang="zh-CN" sz="800" dirty="0" err="1" smtClean="0"/>
                        <a:t>OCHuman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4731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8110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多人、半身、全身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有较多人体实例互相遮挡的实例分割数据集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465835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6 CHIP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38280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28280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5000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5000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 smtClean="0"/>
                        <a:t>单人、多人、半身、</a:t>
                      </a:r>
                      <a:r>
                        <a:rPr lang="zh-CN" altLang="en-US" sz="800" dirty="0" smtClean="0"/>
                        <a:t>全身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Crowd Instance-level Human Parsing Dataset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58472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7 ATR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17706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单人、</a:t>
                      </a:r>
                      <a:r>
                        <a:rPr lang="zh-CN" altLang="en-US" sz="800" dirty="0" smtClean="0"/>
                        <a:t>全身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ATR(for fashion human parsing)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</a:tr>
              <a:tr h="222606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8 VOC-Person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3533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1716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1817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 smtClean="0"/>
                        <a:t>单人、多人、半身、全身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PASCAL-VOC-Person-Part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22606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9 </a:t>
                      </a:r>
                      <a:r>
                        <a:rPr lang="en-US" altLang="zh-CN" sz="800" dirty="0" err="1" smtClean="0"/>
                        <a:t>Fashionista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755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456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299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dirty="0" smtClean="0"/>
                        <a:t>单人、全身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err="1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Fashionista</a:t>
                      </a:r>
                      <a:r>
                        <a:rPr lang="en-US" altLang="zh-CN" sz="800" dirty="0" smtClean="0">
                          <a:solidFill>
                            <a:srgbClr val="FFFFFF">
                              <a:lumMod val="50000"/>
                            </a:srgbClr>
                          </a:solidFill>
                          <a:latin typeface="OPPOSans B" panose="00020600040101010101" pitchFamily="18" charset="-122"/>
                          <a:ea typeface="OPPOSans B" panose="00020600040101010101" pitchFamily="18" charset="-122"/>
                        </a:rPr>
                        <a:t>(clothing parsing)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是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22606">
                <a:tc>
                  <a:txBody>
                    <a:bodyPr/>
                    <a:lstStyle/>
                    <a:p>
                      <a:r>
                        <a:rPr lang="zh-CN" altLang="en-US" sz="800" dirty="0" smtClean="0"/>
                        <a:t>总计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700" dirty="0" smtClean="0"/>
                        <a:t>167583</a:t>
                      </a:r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dirty="0" smtClean="0">
                        <a:solidFill>
                          <a:srgbClr val="FFFFFF">
                            <a:lumMod val="50000"/>
                          </a:srgbClr>
                        </a:solidFill>
                        <a:latin typeface="OPPOSans B" panose="00020600040101010101" pitchFamily="18" charset="-122"/>
                        <a:ea typeface="OPPOSans B" panose="00020600040101010101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3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7200" y="160306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66808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多人、单人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/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MS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1 COCO2017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(Instance Segmentation – Person)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B" panose="00020600040101010101" pitchFamily="18" charset="-122"/>
              <a:ea typeface="OPPOSans B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3293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利用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MS COCO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数据集中，含有人像实例分割标注的图片（约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67k/118k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），其中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 </a:t>
            </a:r>
            <a:r>
              <a:rPr lang="en-US" altLang="zh-CN" sz="1400" dirty="0" smtClean="0"/>
              <a:t>64115  </a:t>
            </a:r>
            <a:r>
              <a:rPr lang="zh-CN" altLang="en-US" sz="1400" dirty="0" smtClean="0"/>
              <a:t>标注框 </a:t>
            </a:r>
            <a:r>
              <a:rPr lang="en-US" altLang="zh-CN" sz="1400" dirty="0"/>
              <a:t>262465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验证集 </a:t>
            </a:r>
            <a:r>
              <a:rPr lang="en-US" altLang="zh-CN" sz="1400" dirty="0" smtClean="0"/>
              <a:t>2693  </a:t>
            </a:r>
            <a:r>
              <a:rPr lang="zh-CN" altLang="en-US" sz="1400" dirty="0" smtClean="0"/>
              <a:t>标注框</a:t>
            </a:r>
            <a:r>
              <a:rPr lang="en-US" altLang="zh-CN" sz="1400" dirty="0"/>
              <a:t>11004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1028" name="Picture 4" descr="Facebook何凯明最新研究：通用对象分割框架Mask R-CNN，COCO三项最佳- 知乎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76" y="2062918"/>
            <a:ext cx="6876445" cy="358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7200" y="160306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4980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多人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(</a:t>
                      </a: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平均三人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)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850MB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NUS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2 MHP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 </a:t>
            </a:r>
            <a:r>
              <a:rPr lang="en-US" altLang="zh-CN" sz="18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v1.0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(Multi-Human 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Parsing)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3293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获取途径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:Google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网盘或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Baidu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网盘，免费公开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链接：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hlinkClick r:id="rId5"/>
              </a:rPr>
              <a:t>https://lv-mhp.github.io/dataset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除背景类型外，还有头发、脸部、帽子、太阳镜、躯干皮肤等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18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种类别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3000</a:t>
            </a: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验证集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1000</a:t>
            </a: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980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300" y="2044577"/>
            <a:ext cx="4459598" cy="27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465976"/>
            <a:ext cx="7847582" cy="3010773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OPPOSans B" panose="00020600040101010101" pitchFamily="18" charset="-122"/>
                <a:ea typeface="OPPOSans B" panose="00020600040101010101" pitchFamily="18" charset="-122"/>
              </a:rPr>
              <a:t/>
            </a:r>
            <a:br>
              <a:rPr lang="en-US" altLang="zh-CN" sz="2800" dirty="0">
                <a:latin typeface="OPPOSans B" panose="00020600040101010101" pitchFamily="18" charset="-122"/>
                <a:ea typeface="OPPOSans B" panose="00020600040101010101" pitchFamily="18" charset="-122"/>
              </a:rPr>
            </a:br>
            <a:endParaRPr lang="en-US" sz="2800" dirty="0">
              <a:solidFill>
                <a:schemeClr val="bg1">
                  <a:lumMod val="50000"/>
                </a:schemeClr>
              </a:solidFill>
              <a:latin typeface="OPPOSans B" panose="00020600040101010101" pitchFamily="18" charset="-122"/>
              <a:ea typeface="OPPOSans B" panose="00020600040101010101" pitchFamily="18" charset="-122"/>
              <a:cs typeface="FZLanTingHeiS-DB1-GB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0" y="0"/>
            <a:ext cx="84198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19007" y="1673929"/>
            <a:ext cx="8115393" cy="3555024"/>
            <a:chOff x="-62817" y="1657350"/>
            <a:chExt cx="9193962" cy="40275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17" y="1657350"/>
              <a:ext cx="9193962" cy="4027501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886745" y="2313340"/>
              <a:ext cx="6532418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endParaRPr lang="en-US" altLang="zh-CN" sz="1200" dirty="0" smtClean="0">
                <a:solidFill>
                  <a:srgbClr val="00000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  <a:defRPr/>
              </a:pPr>
              <a:endParaRPr lang="en-US" altLang="zh-CN" sz="1200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 smtClean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200" kern="0" dirty="0">
                <a:solidFill>
                  <a:srgbClr val="0000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685800" y="1150425"/>
          <a:ext cx="7543799" cy="317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5"/>
                <a:gridCol w="1835227"/>
                <a:gridCol w="1936672"/>
              </a:tblGrid>
              <a:tr h="3174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图片数量 </a:t>
                      </a:r>
                      <a:endParaRPr lang="en-US" altLang="zh-CN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人数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存储大小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发布方</a:t>
                      </a:r>
                      <a:endParaRPr lang="zh-CN" altLang="en-US" sz="14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685802" y="1444905"/>
          <a:ext cx="7543799" cy="31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75"/>
                <a:gridCol w="2122324"/>
                <a:gridCol w="1835226"/>
                <a:gridCol w="1936674"/>
              </a:tblGrid>
              <a:tr h="31789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25403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多人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(</a:t>
                      </a: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平均三人</a:t>
                      </a: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)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5.1GB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kern="1200" dirty="0" smtClean="0">
                          <a:solidFill>
                            <a:schemeClr val="lt1"/>
                          </a:solidFill>
                          <a:latin typeface="OPPOSans R" panose="00020600040101010101" pitchFamily="18" charset="-122"/>
                          <a:ea typeface="OPPOSans R" panose="00020600040101010101" pitchFamily="18" charset="-122"/>
                          <a:cs typeface="+mn-cs"/>
                        </a:rPr>
                        <a:t>NUS</a:t>
                      </a: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>
            <a:spLocks/>
          </p:cNvSpPr>
          <p:nvPr/>
        </p:nvSpPr>
        <p:spPr>
          <a:xfrm>
            <a:off x="910982" y="598416"/>
            <a:ext cx="5896800" cy="304800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en-US" altLang="zh-CN" sz="2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3 MHP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 </a:t>
            </a:r>
            <a:r>
              <a:rPr lang="en-US" altLang="zh-CN" sz="18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v2.0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(Multi-Human 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OPPOSans B" panose="00020600040101010101" pitchFamily="18" charset="-122"/>
                <a:ea typeface="OPPOSans B" panose="00020600040101010101" pitchFamily="18" charset="-122"/>
              </a:rPr>
              <a:t>Parsing)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7" y="590550"/>
            <a:ext cx="474785" cy="30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1596" y="2099074"/>
            <a:ext cx="4131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获取途径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:Google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网盘或</a:t>
            </a:r>
            <a:r>
              <a:rPr lang="en-US" altLang="zh-CN" sz="1400" dirty="0" err="1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Baidu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网盘，免费公开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链接：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  <a:hlinkClick r:id="rId5"/>
              </a:rPr>
              <a:t>https://lv-mhp.github.io/dataset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相比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v1.0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，标注类别提高到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58</a:t>
            </a:r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种</a:t>
            </a:r>
            <a:endParaRPr lang="en-US" altLang="zh-CN" sz="1400" dirty="0" smtClean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训练集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5387</a:t>
            </a:r>
          </a:p>
          <a:p>
            <a:r>
              <a:rPr lang="zh-CN" altLang="en-US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测试集</a:t>
            </a:r>
            <a:r>
              <a:rPr lang="en-US" altLang="zh-CN" sz="1400" dirty="0" smtClean="0">
                <a:solidFill>
                  <a:srgbClr val="FFFFFF">
                    <a:lumMod val="50000"/>
                  </a:srgbClr>
                </a:solidFill>
                <a:latin typeface="OPPOSans R" panose="00020600040101010101" pitchFamily="18" charset="-122"/>
                <a:ea typeface="OPPOSans R" panose="00020600040101010101" pitchFamily="18" charset="-122"/>
              </a:rPr>
              <a:t>5000</a:t>
            </a:r>
            <a:endParaRPr lang="zh-CN" altLang="en-US" sz="1400" dirty="0">
              <a:solidFill>
                <a:srgbClr val="FFFFFF">
                  <a:lumMod val="50000"/>
                </a:srgbClr>
              </a:solidFill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598" y="1916686"/>
            <a:ext cx="2465229" cy="29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19882</TotalTime>
  <Words>830</Words>
  <Application>Microsoft Office PowerPoint</Application>
  <PresentationFormat>全屏显示(16:9)</PresentationFormat>
  <Paragraphs>323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FZLanTingHeiS-DB1-GB</vt:lpstr>
      <vt:lpstr>FZLanTingHeiS-EL-GB</vt:lpstr>
      <vt:lpstr>FZLanTingHeiS-M-GB</vt:lpstr>
      <vt:lpstr>FZLTZCHJW--GB1-0</vt:lpstr>
      <vt:lpstr>Microsoft YaHei UI</vt:lpstr>
      <vt:lpstr>OPPOSans B</vt:lpstr>
      <vt:lpstr>OPPOSans R</vt:lpstr>
      <vt:lpstr>方正兰亭纤黑_GBK</vt:lpstr>
      <vt:lpstr>方正兰亭纤黑简体</vt:lpstr>
      <vt:lpstr>方正兰亭中粗黑_GBK</vt:lpstr>
      <vt:lpstr>黑体</vt:lpstr>
      <vt:lpstr>宋体</vt:lpstr>
      <vt:lpstr>Arial</vt:lpstr>
      <vt:lpstr>Calibri</vt:lpstr>
      <vt:lpstr>Myriad Pro</vt:lpstr>
      <vt:lpstr>Office Theme</vt:lpstr>
      <vt:lpstr>人像实例分割数据集</vt:lpstr>
      <vt:lpstr>PowerPoint 演示文稿</vt:lpstr>
      <vt:lpstr>PowerPoint 演示文稿</vt:lpstr>
      <vt:lpstr>已收集的公开数据集 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80253497</dc:creator>
  <cp:lastModifiedBy>80244030</cp:lastModifiedBy>
  <cp:revision>722</cp:revision>
  <cp:lastPrinted>2016-07-25T10:43:04Z</cp:lastPrinted>
  <dcterms:created xsi:type="dcterms:W3CDTF">2013-04-17T08:02:10Z</dcterms:created>
  <dcterms:modified xsi:type="dcterms:W3CDTF">2020-06-16T11:13:55Z</dcterms:modified>
</cp:coreProperties>
</file>